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5" r:id="rId2"/>
    <p:sldId id="2357" r:id="rId3"/>
    <p:sldId id="2635" r:id="rId4"/>
    <p:sldId id="1365" r:id="rId5"/>
    <p:sldId id="1934" r:id="rId6"/>
    <p:sldId id="1479" r:id="rId7"/>
    <p:sldId id="1903" r:id="rId8"/>
    <p:sldId id="1909" r:id="rId9"/>
    <p:sldId id="1904" r:id="rId10"/>
    <p:sldId id="1910" r:id="rId11"/>
    <p:sldId id="1912" r:id="rId12"/>
    <p:sldId id="1911" r:id="rId13"/>
    <p:sldId id="2686" r:id="rId14"/>
    <p:sldId id="2685" r:id="rId15"/>
    <p:sldId id="2684" r:id="rId16"/>
    <p:sldId id="2355" r:id="rId17"/>
    <p:sldId id="2677" r:id="rId18"/>
    <p:sldId id="2396" r:id="rId19"/>
    <p:sldId id="2356" r:id="rId20"/>
    <p:sldId id="2678" r:id="rId21"/>
    <p:sldId id="2679" r:id="rId22"/>
    <p:sldId id="2392" r:id="rId23"/>
    <p:sldId id="2364" r:id="rId24"/>
    <p:sldId id="2365" r:id="rId25"/>
    <p:sldId id="2270" r:id="rId26"/>
    <p:sldId id="2394" r:id="rId27"/>
    <p:sldId id="2395" r:id="rId28"/>
    <p:sldId id="2681" r:id="rId29"/>
    <p:sldId id="2682" r:id="rId30"/>
    <p:sldId id="2683" r:id="rId31"/>
    <p:sldId id="2358" r:id="rId32"/>
    <p:sldId id="2095" r:id="rId33"/>
    <p:sldId id="2193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1" autoAdjust="0"/>
    <p:restoredTop sz="67695" autoAdjust="0"/>
  </p:normalViewPr>
  <p:slideViewPr>
    <p:cSldViewPr>
      <p:cViewPr varScale="1">
        <p:scale>
          <a:sx n="61" d="100"/>
          <a:sy n="61" d="100"/>
        </p:scale>
        <p:origin x="1008" y="200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7/20/23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0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62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3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need to check these options all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probably are going to need more slides about this example </a:t>
            </a:r>
            <a:r>
              <a:rPr lang="en-US" sz="1200" b="0" dirty="0" err="1"/>
              <a:t>preferrrably</a:t>
            </a:r>
            <a:r>
              <a:rPr lang="en-US" sz="1200" b="0" dirty="0"/>
              <a:t> some with diagrams in the programming in Chapel section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want at least one diagram slide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8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2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2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Brad’s CHIUW 2021 SOP talk.  Going to update for MS17.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4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Brad's ChapelForPASC2023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98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CHAMPS participating in 4th CFD High Lift Prediction Workshop and 1</a:t>
            </a:r>
            <a:r>
              <a:rPr lang="en-US" sz="1600" baseline="30000" dirty="0"/>
              <a:t>st</a:t>
            </a:r>
            <a:r>
              <a:rPr lang="en-US" sz="1600" dirty="0"/>
              <a:t> Icing Prediction Workshop</a:t>
            </a:r>
          </a:p>
          <a:p>
            <a:endParaRPr lang="en-US" sz="1600" dirty="0"/>
          </a:p>
          <a:p>
            <a:r>
              <a:rPr lang="en-US" sz="1600" dirty="0"/>
              <a:t>Rest of quote: </a:t>
            </a:r>
            <a:r>
              <a:rPr lang="en-US" sz="1600" i="1" dirty="0"/>
              <a:t>And I'm not joking, this is from 2 years to 3 months. So if you want to take a summer internship and you say 'program a new </a:t>
            </a:r>
            <a:r>
              <a:rPr lang="en-US" sz="1600" i="1" dirty="0" err="1"/>
              <a:t>turbulance</a:t>
            </a:r>
            <a:r>
              <a:rPr lang="en-US" sz="1600" i="1" dirty="0"/>
              <a:t> model', well they manage.  And before, it was impossible to do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7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/>
              <a:t>Make sure this aligns with slides and with outline shared with the other CUF folks.  Where do I want to talk about cool Chapel applications?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3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need to put Perlmutter and AWS here and Attempt this Online and docker on a second slide for people who want to play around more with chapel afterwards.  Also link to shared website, but want Chapel specific instructions in these slides for reference.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Newest version of </a:t>
            </a:r>
            <a:r>
              <a:rPr lang="en-US" sz="1200" b="0" dirty="0" err="1"/>
              <a:t>podman</a:t>
            </a:r>
            <a:r>
              <a:rPr lang="en-US" sz="1200" b="0" dirty="0"/>
              <a:t> still wasn't working on my mac laptop.  Something about how the files are mounted I think.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Newest version of </a:t>
            </a:r>
            <a:r>
              <a:rPr lang="en-US" sz="1200" b="0" dirty="0" err="1"/>
              <a:t>podman</a:t>
            </a:r>
            <a:r>
              <a:rPr lang="en-US" sz="1200" b="0" dirty="0"/>
              <a:t> still wasn't working on my mac laptop.  Something about how the files are mounted I think.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See https://</a:t>
            </a:r>
            <a:r>
              <a:rPr lang="en-US" sz="1200" b="0" dirty="0" err="1"/>
              <a:t>github.com</a:t>
            </a:r>
            <a:r>
              <a:rPr lang="en-US" sz="1200" b="0" dirty="0"/>
              <a:t>/Cray/chapel-private/issues/5043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7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need more slides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6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code and have them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6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80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04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2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Andy's message in slack, https://</a:t>
            </a:r>
            <a:r>
              <a:rPr lang="en-US" dirty="0" err="1"/>
              <a:t>cray.slack.com</a:t>
            </a:r>
            <a:r>
              <a:rPr lang="en-US" dirty="0"/>
              <a:t>/archives/C024Q0N3M5Y/p1688160430709409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3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See https://</a:t>
            </a:r>
            <a:r>
              <a:rPr lang="en-US" sz="1200" b="0" dirty="0" err="1"/>
              <a:t>github.com</a:t>
            </a:r>
            <a:r>
              <a:rPr lang="en-US" sz="1200" b="0" dirty="0"/>
              <a:t>/Cray/chapel-private/issues/5043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0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providing distributed and shared memory parallelism </a:t>
            </a:r>
            <a:r>
              <a:rPr lang="en-US" sz="1200" dirty="0"/>
              <a:t>for existing codes is for HPO, which doesn't show up later in this talk, but I am going to keep in the reference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0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83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59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38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96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7EF-69F0-8169-96B8-1156E4A8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1080-C903-7D44-209D-54BA88DC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420-1C6F-0C9C-4B0C-55427C7BE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 marL="594360" indent="0">
              <a:buClr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27000">
              <a:buClrTx/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 marL="59436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47638"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 dirty="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5" r:id="rId3"/>
    <p:sldLayoutId id="2147483660" r:id="rId4"/>
    <p:sldLayoutId id="214748365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687" r:id="rId12"/>
    <p:sldLayoutId id="2147483650" r:id="rId13"/>
    <p:sldLayoutId id="2147483668" r:id="rId14"/>
    <p:sldLayoutId id="2147483669" r:id="rId15"/>
    <p:sldLayoutId id="2147483654" r:id="rId16"/>
    <p:sldLayoutId id="2147483679" r:id="rId17"/>
    <p:sldLayoutId id="2147483655" r:id="rId18"/>
    <p:sldLayoutId id="2147483652" r:id="rId19"/>
    <p:sldLayoutId id="2147483653" r:id="rId20"/>
    <p:sldLayoutId id="2147483670" r:id="rId21"/>
    <p:sldLayoutId id="2147483671" r:id="rId22"/>
    <p:sldLayoutId id="2147483672" r:id="rId23"/>
    <p:sldLayoutId id="2147483673" r:id="rId24"/>
    <p:sldLayoutId id="2147483656" r:id="rId25"/>
    <p:sldLayoutId id="2147483657" r:id="rId26"/>
    <p:sldLayoutId id="2147483697" r:id="rId27"/>
    <p:sldLayoutId id="2147483676" r:id="rId28"/>
    <p:sldLayoutId id="2147483677" r:id="rId29"/>
    <p:sldLayoutId id="2147483678" r:id="rId30"/>
    <p:sldLayoutId id="2147483649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hyperlink" Target="https://chapel-lang.org/CHIUW2020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hyperlink" Target="https://chapel-lang.org/CHIUW2021.html" TargetMode="External"/><Relationship Id="rId2" Type="http://schemas.openxmlformats.org/officeDocument/2006/relationships/notesSlide" Target="../notesSlides/notesSlide17.xml"/><Relationship Id="rId16" Type="http://schemas.openxmlformats.org/officeDocument/2006/relationships/hyperlink" Target="https://chapel-lang.org/CHIUW2022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hyperlink" Target="https://chapel-lang.org/CHIUW2023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s-R-Us/arkouda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gpu/interop/stream/streamChpl.chp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docs/technotes/gpu.html" TargetMode="External"/><Relationship Id="rId4" Type="http://schemas.openxmlformats.org/officeDocument/2006/relationships/hyperlink" Target="https://github.com/chapel-lang/chapel/blob/main/test/gpu/interop/cuBLAS/cuBLAS.chp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primers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apel-lang/chapel/tree/main/test" TargetMode="External"/><Relationship Id="rId4" Type="http://schemas.openxmlformats.org/officeDocument/2006/relationships/hyperlink" Target="https://chapel-lang.org/blog/index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CHIUW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chapel-lang/chapel" TargetMode="External"/><Relationship Id="rId3" Type="http://schemas.openxmlformats.org/officeDocument/2006/relationships/hyperlink" Target="https://chapel-lang.org/" TargetMode="External"/><Relationship Id="rId7" Type="http://schemas.openxmlformats.org/officeDocument/2006/relationships/hyperlink" Target="https://chapel.discourse.group/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c/ChapelParallelProgrammingLanguag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facebook.com/ChapelLanguage/" TargetMode="External"/><Relationship Id="rId10" Type="http://schemas.openxmlformats.org/officeDocument/2006/relationships/hyperlink" Target="https://github.com/chapel-lang/chapel/issues" TargetMode="External"/><Relationship Id="rId4" Type="http://schemas.openxmlformats.org/officeDocument/2006/relationships/hyperlink" Target="https://twitter.com/ChapelLanguage" TargetMode="External"/><Relationship Id="rId9" Type="http://schemas.openxmlformats.org/officeDocument/2006/relationships/hyperlink" Target="https://stackoverflow.com/questions/tagged/chape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Chapel Parallel Programming Language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3980715" y="5082611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a shared-memory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FF02D7-E992-954F-9061-7C63F9AEC9B3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</p:spTree>
    <p:extLst>
      <p:ext uri="{BB962C8B-B14F-4D97-AF65-F5344CB8AC3E}">
        <p14:creationId xmlns:p14="http://schemas.microsoft.com/office/powerpoint/2010/main" val="510799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</p:spTree>
    <p:extLst>
      <p:ext uri="{BB962C8B-B14F-4D97-AF65-F5344CB8AC3E}">
        <p14:creationId xmlns:p14="http://schemas.microsoft.com/office/powerpoint/2010/main" val="2279683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38600" y="1325171"/>
            <a:ext cx="3558210" cy="2324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596810" y="1020371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task per locale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the program is running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81200" y="1827312"/>
            <a:ext cx="5715000" cy="1740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1792828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848600" y="2372656"/>
            <a:ext cx="2920447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print a message per core,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81600" y="2372656"/>
            <a:ext cx="2667000" cy="26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3A39BB-DFFD-804B-8359-9635CB7ECDBB}"/>
              </a:ext>
            </a:extLst>
          </p:cNvPr>
          <p:cNvSpPr txBox="1">
            <a:spLocks/>
          </p:cNvSpPr>
          <p:nvPr/>
        </p:nvSpPr>
        <p:spPr>
          <a:xfrm>
            <a:off x="7248938" y="3058455"/>
            <a:ext cx="4648201" cy="2997744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helloTaskPar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=4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n1034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n1033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n1034 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n1035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922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highlight>
                  <a:srgbClr val="FFFF00"/>
                </a:highlight>
              </a:rPr>
              <a:t>See 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diffusion.chpl</a:t>
            </a:r>
            <a:r>
              <a:rPr lang="en-US" sz="2000" b="1" dirty="0">
                <a:highlight>
                  <a:srgbClr val="FFFF00"/>
                </a:highlight>
              </a:rPr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2D Heat Diffusion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6F0A-971F-4AD7-88CB-27967AD5BC2D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704390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Experiment compiling and running provided Chapel code examples</a:t>
            </a:r>
          </a:p>
          <a:p>
            <a:pPr lvl="1"/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counting (bioinformatics application)</a:t>
            </a:r>
          </a:p>
          <a:p>
            <a:pPr lvl="1"/>
            <a:r>
              <a:rPr lang="en-US" sz="2400" dirty="0"/>
              <a:t>Processing files in parallel using parallelism over multiple nodes and threads</a:t>
            </a:r>
          </a:p>
          <a:p>
            <a:pPr lvl="1"/>
            <a:r>
              <a:rPr lang="en-US" sz="2400" dirty="0"/>
              <a:t>Solving a heat diffusion problem (distributed memory example will see in UPC++ and CAF)</a:t>
            </a:r>
          </a:p>
          <a:p>
            <a:pPr lvl="1"/>
            <a:r>
              <a:rPr lang="en-US" sz="2400" dirty="0"/>
              <a:t>Image processing (coral reef diversity example)</a:t>
            </a:r>
          </a:p>
          <a:p>
            <a:pPr lvl="1"/>
            <a:r>
              <a:rPr lang="en-US" sz="2400" dirty="0"/>
              <a:t>Same code can be compiled to run on a multi-core CPU AND a GPU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Tutorial</a:t>
            </a:r>
          </a:p>
        </p:txBody>
      </p:sp>
    </p:spTree>
    <p:extLst>
      <p:ext uri="{BB962C8B-B14F-4D97-AF65-F5344CB8AC3E}">
        <p14:creationId xmlns:p14="http://schemas.microsoft.com/office/powerpoint/2010/main" val="320376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Programing in Chapel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9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EDA0B6-F2A4-4D4D-A486-562EDFD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Chapel Team at HPE </a:t>
            </a:r>
            <a:r>
              <a:rPr lang="en-US" dirty="0">
                <a:highlight>
                  <a:srgbClr val="FFFF00"/>
                </a:highlight>
              </a:rPr>
              <a:t>FIXME: Update Pictures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6868B-CEF6-774D-8527-D064FB8610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5F3A8D-0608-E34F-88EF-A4432BAE8549}"/>
              </a:ext>
            </a:extLst>
          </p:cNvPr>
          <p:cNvSpPr txBox="1">
            <a:spLocks/>
          </p:cNvSpPr>
          <p:nvPr/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HPE Proprietary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B714B-B7B6-4259-06A1-4813E06E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489" y="1029528"/>
            <a:ext cx="7203021" cy="47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Chapel: Links to Users’ Talks (slides + Video)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17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CHAMPS: 3D Unstructured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Laurendeau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Bourgault-Côté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Parenteau, Plante,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ChplUltra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Simulating Ultralight Dark Matter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Nikhil Padmanabhan, J. Luna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Zagorac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Arkouda: Interactive Data Science at Massive Scale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Mike Merrill, Bill Reus,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ChOp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Chapel-based Optimization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T. Carneiro, G.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Helbecque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N.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Melab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Chapel-based Hydrological Model Calibration </a:t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Marjan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Asgari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CHGL: Chapel Hypergraph 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Louis Jenkins, Cliff Joslyn,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Jesun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Firoz,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CrayAI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HyperParameter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Optimization (HPO)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Ben Albrecht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Lattice-Symmetries: a Quantum Many-Body Toolbox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Tom Westerhout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ChapQG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Layered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Quasigeostrophic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Ian Grooms and Scott Bachman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Desk dot chpl: Utilities for Environmental Eng.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Nelson Luis Dias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RapidQ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Mapping Coral Biodiversity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Rebecca Green, Helen Fox, Scott Bachman,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Coral Reef Alliance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E45B7-FF8A-9A3A-C70B-DB2AF1461521}"/>
              </a:ext>
            </a:extLst>
          </p:cNvPr>
          <p:cNvSpPr/>
          <p:nvPr/>
        </p:nvSpPr>
        <p:spPr bwMode="ltGray">
          <a:xfrm>
            <a:off x="245860" y="2317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A7F6E-6C40-561C-AAC3-63A0C65E6913}"/>
              </a:ext>
            </a:extLst>
          </p:cNvPr>
          <p:cNvSpPr/>
          <p:nvPr/>
        </p:nvSpPr>
        <p:spPr bwMode="ltGray">
          <a:xfrm>
            <a:off x="3200400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EACD7-4411-031E-A9F7-0DE2BADB8DEE}"/>
              </a:ext>
            </a:extLst>
          </p:cNvPr>
          <p:cNvSpPr/>
          <p:nvPr/>
        </p:nvSpPr>
        <p:spPr bwMode="ltGray">
          <a:xfrm>
            <a:off x="6082631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66523-E551-2841-24BC-5966165CD17D}"/>
              </a:ext>
            </a:extLst>
          </p:cNvPr>
          <p:cNvSpPr/>
          <p:nvPr/>
        </p:nvSpPr>
        <p:spPr bwMode="ltGray">
          <a:xfrm>
            <a:off x="8978231" y="2365234"/>
            <a:ext cx="2908969" cy="31337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DDDD2-E85F-0282-3883-D08741F3DE49}"/>
              </a:ext>
            </a:extLst>
          </p:cNvPr>
          <p:cNvSpPr/>
          <p:nvPr/>
        </p:nvSpPr>
        <p:spPr bwMode="ltGray">
          <a:xfrm>
            <a:off x="152400" y="4222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BDEF6-533C-E47E-F2CE-6794656171FF}"/>
              </a:ext>
            </a:extLst>
          </p:cNvPr>
          <p:cNvSpPr/>
          <p:nvPr/>
        </p:nvSpPr>
        <p:spPr bwMode="ltGray">
          <a:xfrm>
            <a:off x="3106940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D35E2-E542-2590-54AD-41D84EECB8C9}"/>
              </a:ext>
            </a:extLst>
          </p:cNvPr>
          <p:cNvSpPr/>
          <p:nvPr/>
        </p:nvSpPr>
        <p:spPr bwMode="ltGray">
          <a:xfrm>
            <a:off x="5989171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967F5D-EF53-B89F-70E6-6EFC706B0261}"/>
              </a:ext>
            </a:extLst>
          </p:cNvPr>
          <p:cNvSpPr/>
          <p:nvPr/>
        </p:nvSpPr>
        <p:spPr bwMode="ltGray">
          <a:xfrm>
            <a:off x="8884771" y="42702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AFA2B-98EC-9007-29BD-4268BFD3CAFF}"/>
              </a:ext>
            </a:extLst>
          </p:cNvPr>
          <p:cNvSpPr/>
          <p:nvPr/>
        </p:nvSpPr>
        <p:spPr bwMode="ltGray">
          <a:xfrm>
            <a:off x="304800" y="58229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477C2-F997-5E43-0F13-847068D40C27}"/>
              </a:ext>
            </a:extLst>
          </p:cNvPr>
          <p:cNvSpPr/>
          <p:nvPr/>
        </p:nvSpPr>
        <p:spPr bwMode="ltGray">
          <a:xfrm>
            <a:off x="3259340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B2ECD-7714-90B3-4CE6-CCAC12DDD010}"/>
              </a:ext>
            </a:extLst>
          </p:cNvPr>
          <p:cNvSpPr/>
          <p:nvPr/>
        </p:nvSpPr>
        <p:spPr bwMode="ltGray">
          <a:xfrm>
            <a:off x="6141571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BBA52-BECD-4751-D785-98B85E535D3B}"/>
              </a:ext>
            </a:extLst>
          </p:cNvPr>
          <p:cNvSpPr/>
          <p:nvPr/>
        </p:nvSpPr>
        <p:spPr bwMode="ltGray">
          <a:xfrm>
            <a:off x="9037171" y="58704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418E0-8839-0BD3-A25F-ABC128FB78D2}"/>
              </a:ext>
            </a:extLst>
          </p:cNvPr>
          <p:cNvSpPr txBox="1"/>
          <p:nvPr/>
        </p:nvSpPr>
        <p:spPr>
          <a:xfrm>
            <a:off x="468045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B782B-41FD-368B-EEA7-48BCB33972A4}"/>
              </a:ext>
            </a:extLst>
          </p:cNvPr>
          <p:cNvSpPr txBox="1"/>
          <p:nvPr/>
        </p:nvSpPr>
        <p:spPr>
          <a:xfrm>
            <a:off x="175957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4031A-B1E3-6E9E-9CF3-80E23A58BC05}"/>
              </a:ext>
            </a:extLst>
          </p:cNvPr>
          <p:cNvSpPr txBox="1"/>
          <p:nvPr/>
        </p:nvSpPr>
        <p:spPr>
          <a:xfrm>
            <a:off x="5334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2F45-0DDE-C86A-6B53-981AC42D8918}"/>
              </a:ext>
            </a:extLst>
          </p:cNvPr>
          <p:cNvSpPr txBox="1"/>
          <p:nvPr/>
        </p:nvSpPr>
        <p:spPr>
          <a:xfrm>
            <a:off x="34055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DB9056-D05B-93E3-515B-2394FDF568FC}"/>
              </a:ext>
            </a:extLst>
          </p:cNvPr>
          <p:cNvSpPr txBox="1"/>
          <p:nvPr/>
        </p:nvSpPr>
        <p:spPr>
          <a:xfrm>
            <a:off x="6277704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DF590-7951-BDEE-8742-FF3C7FE1947C}"/>
              </a:ext>
            </a:extLst>
          </p:cNvPr>
          <p:cNvSpPr txBox="1"/>
          <p:nvPr/>
        </p:nvSpPr>
        <p:spPr>
          <a:xfrm>
            <a:off x="75203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56590-D0E7-6D24-F6AA-BFCE27CB45D1}"/>
              </a:ext>
            </a:extLst>
          </p:cNvPr>
          <p:cNvSpPr txBox="1"/>
          <p:nvPr/>
        </p:nvSpPr>
        <p:spPr>
          <a:xfrm>
            <a:off x="10386648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BEB5C-ED5C-DC72-45C8-838A8133A892}"/>
              </a:ext>
            </a:extLst>
          </p:cNvPr>
          <p:cNvSpPr txBox="1"/>
          <p:nvPr/>
        </p:nvSpPr>
        <p:spPr>
          <a:xfrm>
            <a:off x="91440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EAB9E-BE3A-5727-E274-FEB8C22240CB}"/>
              </a:ext>
            </a:extLst>
          </p:cNvPr>
          <p:cNvSpPr txBox="1"/>
          <p:nvPr/>
        </p:nvSpPr>
        <p:spPr>
          <a:xfrm>
            <a:off x="11430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04CE2-5411-A9CE-523C-F6ACD7B5FD96}"/>
              </a:ext>
            </a:extLst>
          </p:cNvPr>
          <p:cNvSpPr txBox="1"/>
          <p:nvPr/>
        </p:nvSpPr>
        <p:spPr>
          <a:xfrm>
            <a:off x="40386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0369A-F36B-37AD-98E9-A0AA0382CE76}"/>
              </a:ext>
            </a:extLst>
          </p:cNvPr>
          <p:cNvSpPr txBox="1"/>
          <p:nvPr/>
        </p:nvSpPr>
        <p:spPr>
          <a:xfrm>
            <a:off x="6910752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70867C-4B78-1643-5086-F2C1961D3E6C}"/>
              </a:ext>
            </a:extLst>
          </p:cNvPr>
          <p:cNvSpPr txBox="1"/>
          <p:nvPr/>
        </p:nvSpPr>
        <p:spPr>
          <a:xfrm>
            <a:off x="11430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D5E31-0570-508E-D1E3-8D8F298D875A}"/>
              </a:ext>
            </a:extLst>
          </p:cNvPr>
          <p:cNvSpPr txBox="1"/>
          <p:nvPr/>
        </p:nvSpPr>
        <p:spPr>
          <a:xfrm>
            <a:off x="40386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C36671-7A3F-55E7-EB40-6031115991C1}"/>
              </a:ext>
            </a:extLst>
          </p:cNvPr>
          <p:cNvSpPr txBox="1"/>
          <p:nvPr/>
        </p:nvSpPr>
        <p:spPr>
          <a:xfrm>
            <a:off x="6910752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10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7" grpId="0"/>
      <p:bldP spid="8" grpId="0"/>
      <p:bldP spid="9" grpId="0"/>
      <p:bldP spid="1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24B6E-C7EC-2E48-AF99-2B3CE2A93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409794" cy="52492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CHAMPS: </a:t>
            </a:r>
            <a:r>
              <a:rPr lang="en-US" dirty="0"/>
              <a:t>Computational Fluid Dynamics framework for airplane simulation</a:t>
            </a:r>
          </a:p>
          <a:p>
            <a:pPr lvl="1"/>
            <a:r>
              <a:rPr lang="en-US" dirty="0"/>
              <a:t>Professor Eric </a:t>
            </a:r>
            <a:r>
              <a:rPr lang="en-US" dirty="0" err="1"/>
              <a:t>Laurendeau’s</a:t>
            </a:r>
            <a:r>
              <a:rPr lang="en-US" dirty="0"/>
              <a:t> team at Polytechnique Montreal</a:t>
            </a:r>
          </a:p>
          <a:p>
            <a:pPr lvl="1"/>
            <a:r>
              <a:rPr lang="en-US" dirty="0"/>
              <a:t>Performance: achieves competitive results </a:t>
            </a:r>
            <a:r>
              <a:rPr lang="en-US" dirty="0" err="1"/>
              <a:t>w.r.t.</a:t>
            </a:r>
            <a:r>
              <a:rPr lang="en-US" dirty="0"/>
              <a:t> established, world-class frameworks from Stanford, MIT, etc.</a:t>
            </a:r>
          </a:p>
          <a:p>
            <a:pPr lvl="1"/>
            <a:r>
              <a:rPr lang="en-US" dirty="0"/>
              <a:t>Programmability: "</a:t>
            </a:r>
            <a:r>
              <a:rPr lang="en-US" sz="2000" i="1" dirty="0"/>
              <a:t>We ask students at the master's degree to do stuff that would take 2 years and they do it in 3 months."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Arkouda</a:t>
            </a:r>
            <a:r>
              <a:rPr lang="en-US" b="1" dirty="0"/>
              <a:t>: </a:t>
            </a:r>
            <a:r>
              <a:rPr lang="en-US" dirty="0"/>
              <a:t>data analytics framework (</a:t>
            </a:r>
            <a:r>
              <a:rPr lang="en-US" dirty="0">
                <a:hlinkClick r:id="rId3"/>
              </a:rPr>
              <a:t>https://github.com/Bears-R-Us/arkouda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Mike Merrill, Bill Reus, et al., US DOD</a:t>
            </a:r>
          </a:p>
          <a:p>
            <a:pPr lvl="1"/>
            <a:r>
              <a:rPr lang="en-US" dirty="0"/>
              <a:t>Python front end client, Chapel server that processes dozens of terabytes in seconds</a:t>
            </a:r>
          </a:p>
          <a:p>
            <a:pPr lvl="1"/>
            <a:r>
              <a:rPr lang="en-US" dirty="0"/>
              <a:t>April 2023: 1200 GiB/s for </a:t>
            </a:r>
            <a:r>
              <a:rPr lang="en-US" dirty="0" err="1"/>
              <a:t>argsort</a:t>
            </a:r>
            <a:r>
              <a:rPr lang="en-US" dirty="0"/>
              <a:t> on an HPE EX system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Recent Journal Paper on using Chapel for calibrating hydrologic models</a:t>
            </a:r>
          </a:p>
          <a:p>
            <a:pPr lvl="1"/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Asgari</a:t>
            </a:r>
            <a:r>
              <a:rPr lang="en-US" dirty="0"/>
              <a:t> et al, "</a:t>
            </a:r>
            <a:r>
              <a:rPr lang="en-US" sz="1800" dirty="0">
                <a:effectLst/>
                <a:latin typeface="CharisSIL"/>
              </a:rPr>
              <a:t>Development of a knowledge-sharing parallel computing approach for calibrating distributed watershed hydrologic models", Environmental Modeling and Software.</a:t>
            </a:r>
            <a:endParaRPr lang="en-US" dirty="0"/>
          </a:p>
          <a:p>
            <a:pPr lvl="1"/>
            <a:r>
              <a:rPr lang="en-US" dirty="0"/>
              <a:t>They report super-linear speedup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6ADA2-2E29-AD48-8C4F-084BAC8C7A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094B5-BAFB-8B4D-967B-CDE4E395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Chapel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8524-5894-9640-8F9C-89C69E309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623" y="188742"/>
            <a:ext cx="2620816" cy="141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09385-7BC5-964C-241D-860C500F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36" y="2436085"/>
            <a:ext cx="1881909" cy="1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Experiment compiling and running provided Chapel code examples</a:t>
            </a:r>
          </a:p>
          <a:p>
            <a:pPr lvl="1"/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counting (bioinformatics application)</a:t>
            </a:r>
          </a:p>
          <a:p>
            <a:pPr lvl="1"/>
            <a:r>
              <a:rPr lang="en-US" sz="2400" dirty="0"/>
              <a:t>Processing files in parallel using parallelism over multiple nodes and threads</a:t>
            </a:r>
          </a:p>
          <a:p>
            <a:pPr lvl="1"/>
            <a:r>
              <a:rPr lang="en-US" sz="2400" dirty="0"/>
              <a:t>Solving a heat diffusion problem (distributed memory example will see in UPC++ and CAF)</a:t>
            </a:r>
          </a:p>
          <a:p>
            <a:pPr lvl="1"/>
            <a:r>
              <a:rPr lang="en-US" sz="2400" dirty="0"/>
              <a:t>Image processing (coral reef diversity example)</a:t>
            </a:r>
          </a:p>
          <a:p>
            <a:pPr lvl="1"/>
            <a:r>
              <a:rPr lang="en-US" sz="2400" dirty="0"/>
              <a:t>Same code can be compiled to run on a multi-core CPU AND a GPU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Learning Objectives For Today's Tutorial</a:t>
            </a:r>
          </a:p>
        </p:txBody>
      </p:sp>
    </p:spTree>
    <p:extLst>
      <p:ext uri="{BB962C8B-B14F-4D97-AF65-F5344CB8AC3E}">
        <p14:creationId xmlns:p14="http://schemas.microsoft.com/office/powerpoint/2010/main" val="271200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for your machine and then start it up</a:t>
            </a:r>
          </a:p>
          <a:p>
            <a:pPr lvl="1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CUF23-OLCF-Tutorial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How to Participate in this Tutorial (Perlmutter &amp; AWS on Next Slide)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850757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12192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for your machine and then start it up</a:t>
            </a:r>
          </a:p>
          <a:p>
            <a:pPr lvl="1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CUF23-OLCF-Tutorial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20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highlight>
                  <a:srgbClr val="FFFF00"/>
                </a:highlight>
              </a:rPr>
              <a:t>Participate</a:t>
            </a:r>
            <a:r>
              <a:rPr lang="en-US" dirty="0"/>
              <a:t> in this Tutorial (Perlmutter on Next Slide)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850757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12192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0CBBE26-0573-052C-7ED0-03617F3847EA}"/>
              </a:ext>
            </a:extLst>
          </p:cNvPr>
          <p:cNvSpPr txBox="1"/>
          <p:nvPr/>
        </p:nvSpPr>
        <p:spPr>
          <a:xfrm>
            <a:off x="6248400" y="5647757"/>
            <a:ext cx="4335808" cy="97103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accent5"/>
                </a:solidFill>
              </a:rPr>
              <a:t>Try one of these options or Perlmutter for using Chapel</a:t>
            </a:r>
          </a:p>
        </p:txBody>
      </p:sp>
    </p:spTree>
    <p:extLst>
      <p:ext uri="{BB962C8B-B14F-4D97-AF65-F5344CB8AC3E}">
        <p14:creationId xmlns:p14="http://schemas.microsoft.com/office/powerpoint/2010/main" val="353390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On Perlmutter</a:t>
            </a:r>
          </a:p>
          <a:p>
            <a:pPr lvl="3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username@perlmutter.nersc.gov</a:t>
            </a:r>
            <a:endParaRPr lang="en-US" dirty="0"/>
          </a:p>
          <a:p>
            <a:pPr lvl="3"/>
            <a:r>
              <a:rPr lang="en-US" dirty="0" err="1"/>
              <a:t>salloc</a:t>
            </a:r>
            <a:r>
              <a:rPr lang="en-US" dirty="0"/>
              <a:t> --nodes 2 --</a:t>
            </a:r>
            <a:r>
              <a:rPr lang="en-US" dirty="0" err="1"/>
              <a:t>qos</a:t>
            </a:r>
            <a:r>
              <a:rPr lang="en-US" dirty="0"/>
              <a:t> interactive --time 01:00:00 --constraint </a:t>
            </a:r>
            <a:r>
              <a:rPr lang="en-US" dirty="0" err="1"/>
              <a:t>cpu</a:t>
            </a:r>
            <a:r>
              <a:rPr lang="en-US" dirty="0"/>
              <a:t> --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module load chapel</a:t>
            </a:r>
          </a:p>
          <a:p>
            <a:pPr lvl="3"/>
            <a:r>
              <a:rPr lang="en-US" dirty="0"/>
              <a:t>module unload </a:t>
            </a:r>
            <a:r>
              <a:rPr lang="en-US" dirty="0">
                <a:effectLst/>
              </a:rPr>
              <a:t>$(module --terse list 2&gt;&amp;1 | grep </a:t>
            </a:r>
            <a:r>
              <a:rPr lang="en-US" dirty="0" err="1">
                <a:effectLst/>
              </a:rPr>
              <a:t>PrgEnv</a:t>
            </a:r>
            <a:r>
              <a:rPr lang="en-US" dirty="0">
                <a:effectLst/>
              </a:rPr>
              <a:t>-)</a:t>
            </a:r>
          </a:p>
          <a:p>
            <a:pPr lvl="3"/>
            <a:r>
              <a:rPr lang="en-US" dirty="0"/>
              <a:t>module load </a:t>
            </a:r>
            <a:r>
              <a:rPr lang="en-US" dirty="0" err="1"/>
              <a:t>PrgEnv</a:t>
            </a:r>
            <a:r>
              <a:rPr lang="en-US" dirty="0"/>
              <a:t>-gnu module load cray-</a:t>
            </a:r>
            <a:r>
              <a:rPr lang="en-US" dirty="0" err="1"/>
              <a:t>pmi</a:t>
            </a:r>
            <a:endParaRPr lang="en-US" dirty="0"/>
          </a:p>
          <a:p>
            <a:pPr lvl="3"/>
            <a:r>
              <a:rPr lang="en-US" dirty="0">
                <a:effectLst/>
              </a:rPr>
              <a:t># Work around cxi provider bugs that limit memory registration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CHPL_RT_MAX_HEAP_SIZE=</a:t>
            </a:r>
            <a:r>
              <a:rPr lang="en-US" dirty="0">
                <a:effectLst/>
              </a:rPr>
              <a:t>"50%"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CHPL_LAUNCHER_MEM=unset</a:t>
            </a:r>
          </a:p>
          <a:p>
            <a:pPr lvl="3"/>
            <a:endParaRPr lang="en-US" dirty="0"/>
          </a:p>
          <a:p>
            <a:pPr lvl="3"/>
            <a:r>
              <a:rPr lang="en-US" dirty="0" err="1"/>
              <a:t>chpl</a:t>
            </a:r>
            <a:r>
              <a:rPr lang="en-US" dirty="0"/>
              <a:t> </a:t>
            </a:r>
            <a:r>
              <a:rPr lang="en-US" dirty="0" err="1"/>
              <a:t>helloTaskPar.chpl</a:t>
            </a:r>
            <a:endParaRPr lang="en-US" dirty="0"/>
          </a:p>
          <a:p>
            <a:pPr lvl="3"/>
            <a:r>
              <a:rPr lang="en-US" dirty="0"/>
              <a:t>./</a:t>
            </a:r>
            <a:r>
              <a:rPr lang="en-US" dirty="0" err="1"/>
              <a:t>helloTaskPar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2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pPr lvl="3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4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4"/>
                </a:buBlip>
                <a:tabLst/>
                <a:defRPr/>
              </a:pPr>
              <a:t>21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highlight>
                  <a:srgbClr val="FFFF00"/>
                </a:highlight>
              </a:rPr>
              <a:t>Participate</a:t>
            </a:r>
            <a:r>
              <a:rPr lang="en-US" dirty="0"/>
              <a:t> in this Tutorial on Perlmutter</a:t>
            </a:r>
          </a:p>
        </p:txBody>
      </p:sp>
    </p:spTree>
    <p:extLst>
      <p:ext uri="{BB962C8B-B14F-4D97-AF65-F5344CB8AC3E}">
        <p14:creationId xmlns:p14="http://schemas.microsoft.com/office/powerpoint/2010/main" val="1853233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highlight>
                  <a:srgbClr val="FFFF00"/>
                </a:highlight>
              </a:rPr>
              <a:t>See 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diffusion.chpl</a:t>
            </a:r>
            <a:r>
              <a:rPr lang="en-US" sz="2000" b="1" dirty="0">
                <a:highlight>
                  <a:srgbClr val="FFFF00"/>
                </a:highlight>
              </a:rPr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2D Heat Diffusion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6F0A-971F-4AD7-88CB-27967AD5BC2D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189568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Counting from Bioinformatics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7162801" cy="535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Map, IO;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kmer_large_input.txt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")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k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4;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sequence, 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open(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ioMode.r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f.reader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.readLine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(line)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+=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line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.strip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.close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map(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string, int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0..&lt;(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.size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-k)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..#k]] += 1;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511C9-5E2D-245D-C0F3-65CAB2F352AD}"/>
              </a:ext>
            </a:extLst>
          </p:cNvPr>
          <p:cNvGrpSpPr/>
          <p:nvPr/>
        </p:nvGrpSpPr>
        <p:grpSpPr>
          <a:xfrm>
            <a:off x="2362200" y="902120"/>
            <a:ext cx="9525000" cy="805216"/>
            <a:chOff x="2362200" y="902120"/>
            <a:chExt cx="9525000" cy="805216"/>
          </a:xfrm>
        </p:grpSpPr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D1F28EB0-4831-CB43-8343-700D2F15B7A5}"/>
                </a:ext>
              </a:extLst>
            </p:cNvPr>
            <p:cNvSpPr/>
            <p:nvPr/>
          </p:nvSpPr>
          <p:spPr bwMode="ltGray">
            <a:xfrm>
              <a:off x="7772400" y="902120"/>
              <a:ext cx="4114800" cy="80521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‘Map’ and 'IO' are two of the standard libraries provided in Chapel.  A 'map' is like a dictionary in python.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912227-295F-7342-8F88-BF7EE800B0E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362200" y="1304728"/>
              <a:ext cx="5410200" cy="2535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FC7E6-1A13-1076-E51B-41489DB26699}"/>
              </a:ext>
            </a:extLst>
          </p:cNvPr>
          <p:cNvGrpSpPr/>
          <p:nvPr/>
        </p:nvGrpSpPr>
        <p:grpSpPr>
          <a:xfrm>
            <a:off x="3733800" y="2225546"/>
            <a:ext cx="7981943" cy="1051037"/>
            <a:chOff x="3733800" y="2225546"/>
            <a:chExt cx="7981943" cy="105103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36FF00-8037-4545-B43C-921DE619C0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301141"/>
              <a:ext cx="4038600" cy="1617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B24D1CE1-C9DD-434A-90C4-0EEA6C4B3138}"/>
                </a:ext>
              </a:extLst>
            </p:cNvPr>
            <p:cNvSpPr/>
            <p:nvPr/>
          </p:nvSpPr>
          <p:spPr bwMode="ltGray">
            <a:xfrm>
              <a:off x="7772400" y="2225546"/>
              <a:ext cx="3943343" cy="1051037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'config const' indicates a configuration constant, which result in built-in command-line parsing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2E16F-B380-6C8E-D5EE-34BD1FA32CEB}"/>
              </a:ext>
            </a:extLst>
          </p:cNvPr>
          <p:cNvGrpSpPr/>
          <p:nvPr/>
        </p:nvGrpSpPr>
        <p:grpSpPr>
          <a:xfrm>
            <a:off x="5408428" y="4500187"/>
            <a:ext cx="6088243" cy="751469"/>
            <a:chOff x="5408428" y="4500187"/>
            <a:chExt cx="6088243" cy="75146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C2E8D3-1675-DE4F-AF11-509CCB276EE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08428" y="4875922"/>
              <a:ext cx="2583043" cy="30567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B5F45841-8BB7-E04F-BAF6-3FCD08E01B8D}"/>
                </a:ext>
              </a:extLst>
            </p:cNvPr>
            <p:cNvSpPr/>
            <p:nvPr/>
          </p:nvSpPr>
          <p:spPr bwMode="ltGray">
            <a:xfrm>
              <a:off x="7991471" y="4500187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variable '</a:t>
              </a:r>
              <a:r>
                <a:rPr lang="en-US" dirty="0" err="1">
                  <a:solidFill>
                    <a:schemeClr val="bg1"/>
                  </a:solidFill>
                </a:rPr>
                <a:t>nkmerCounts</a:t>
              </a:r>
              <a:r>
                <a:rPr lang="en-US" dirty="0">
                  <a:solidFill>
                    <a:schemeClr val="bg1"/>
                  </a:solidFill>
                </a:rPr>
                <a:t>' is being declared as a dictionary mapping strings to </a:t>
              </a:r>
              <a:r>
                <a:rPr lang="en-US" dirty="0" err="1">
                  <a:solidFill>
                    <a:schemeClr val="bg1"/>
                  </a:solidFill>
                </a:rPr>
                <a:t>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75A05-DABC-30DB-8AA0-3304D9EA35E5}"/>
              </a:ext>
            </a:extLst>
          </p:cNvPr>
          <p:cNvGrpSpPr/>
          <p:nvPr/>
        </p:nvGrpSpPr>
        <p:grpSpPr>
          <a:xfrm>
            <a:off x="5638800" y="5605205"/>
            <a:ext cx="6076943" cy="375734"/>
            <a:chOff x="5638800" y="5605205"/>
            <a:chExt cx="6076943" cy="3757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64FEC-FF7E-0A86-31A0-50EBE3FB89A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638800" y="5787768"/>
              <a:ext cx="2330899" cy="19317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16D6A9E-24AA-4117-400A-5880EACD6C53}"/>
                </a:ext>
              </a:extLst>
            </p:cNvPr>
            <p:cNvSpPr/>
            <p:nvPr/>
          </p:nvSpPr>
          <p:spPr bwMode="ltGray">
            <a:xfrm>
              <a:off x="7969699" y="5605205"/>
              <a:ext cx="3746044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Counting up each </a:t>
              </a:r>
              <a:r>
                <a:rPr lang="en-US" dirty="0" err="1">
                  <a:solidFill>
                    <a:schemeClr val="bg1"/>
                  </a:solidFill>
                </a:rPr>
                <a:t>kmer</a:t>
              </a:r>
              <a:r>
                <a:rPr lang="en-US" dirty="0">
                  <a:solidFill>
                    <a:schemeClr val="bg1"/>
                  </a:solidFill>
                </a:rPr>
                <a:t> in the sequence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89D58A-9623-4983-88E0-5F7C0D0B7AC9}"/>
              </a:ext>
            </a:extLst>
          </p:cNvPr>
          <p:cNvGrpSpPr/>
          <p:nvPr/>
        </p:nvGrpSpPr>
        <p:grpSpPr>
          <a:xfrm>
            <a:off x="5334000" y="3581400"/>
            <a:ext cx="6211028" cy="751469"/>
            <a:chOff x="5334000" y="3494653"/>
            <a:chExt cx="6211028" cy="7514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03785D-5CA9-EFE7-D9CA-B3BD6C5BC71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34000" y="3608063"/>
              <a:ext cx="2705828" cy="2623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A1595B0E-A6F6-E38A-48E4-01F9DE73E60C}"/>
                </a:ext>
              </a:extLst>
            </p:cNvPr>
            <p:cNvSpPr/>
            <p:nvPr/>
          </p:nvSpPr>
          <p:spPr bwMode="ltGray">
            <a:xfrm>
              <a:off x="8039828" y="3494653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Reading all of the lines from the input file into the string 'sequence'.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2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Some things to try out with </a:t>
            </a:r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/>
              <a:t>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kmer.chpl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endParaRPr lang="en-US" sz="2000" dirty="0"/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–-k=10                              # can change k</a:t>
            </a:r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       # can change the </a:t>
            </a:r>
            <a:r>
              <a:rPr lang="en-US" sz="2000" dirty="0" err="1"/>
              <a:t>infilename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--k=10 --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# can change both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the k-</a:t>
            </a:r>
            <a:r>
              <a:rPr lang="en-US" dirty="0" err="1"/>
              <a:t>mer</a:t>
            </a:r>
            <a:r>
              <a:rPr lang="en-US" dirty="0"/>
              <a:t>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61871-2AF7-2268-D8C4-4F845631FB36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431826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Multiple Files Using </a:t>
            </a:r>
            <a:r>
              <a:rPr lang="en-US" dirty="0" err="1"/>
              <a:t>PArallelism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C539-7CE9-E84B-9B0F-4FFE24ABBCAD}"/>
              </a:ext>
            </a:extLst>
          </p:cNvPr>
          <p:cNvSpPr/>
          <p:nvPr/>
        </p:nvSpPr>
        <p:spPr>
          <a:xfrm>
            <a:off x="380999" y="1387019"/>
            <a:ext cx="6277872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FileSystem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config const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;              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findFiles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Block.createArray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(0..#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.size,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per file word count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code from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kmer.chpl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C75162-E2E6-3140-A5C2-E7831E9F8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91314-4769-EB4E-B1A9-31392C544433}"/>
              </a:ext>
            </a:extLst>
          </p:cNvPr>
          <p:cNvSpPr/>
          <p:nvPr/>
        </p:nvSpPr>
        <p:spPr>
          <a:xfrm>
            <a:off x="381000" y="1017687"/>
            <a:ext cx="3581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parfilekmer.chpl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29F6-2E1C-4940-93AD-A7B9A7C86CD9}"/>
              </a:ext>
            </a:extLst>
          </p:cNvPr>
          <p:cNvSpPr/>
          <p:nvPr/>
        </p:nvSpPr>
        <p:spPr>
          <a:xfrm>
            <a:off x="6658871" y="974048"/>
            <a:ext cx="5228329" cy="92333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chpl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--fast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parfilekmer.chpl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E14066-6DDB-5548-9B54-B5CD0EC4876F}"/>
              </a:ext>
            </a:extLst>
          </p:cNvPr>
          <p:cNvSpPr/>
          <p:nvPr/>
        </p:nvSpPr>
        <p:spPr bwMode="ltGray">
          <a:xfrm>
            <a:off x="7623090" y="2645725"/>
            <a:ext cx="3730710" cy="12954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Shared and Distributed-Memory Parallelism using </a:t>
            </a:r>
            <a:r>
              <a:rPr lang="en-US" dirty="0" err="1">
                <a:solidFill>
                  <a:schemeClr val="bg1"/>
                </a:solidFill>
              </a:rPr>
              <a:t>forall</a:t>
            </a:r>
            <a:r>
              <a:rPr lang="en-US" dirty="0">
                <a:solidFill>
                  <a:schemeClr val="bg1"/>
                </a:solidFill>
              </a:rPr>
              <a:t>, a distributed array, and command line options to indicate number of locales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8682E-ACD8-9748-ABC4-F435522125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57600" y="3293425"/>
            <a:ext cx="3965490" cy="4403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0C528-ECBA-9E4E-9B14-4238865B9FB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88445" y="1941017"/>
            <a:ext cx="188955" cy="70470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1A288-B655-7245-B7ED-BF7727037BD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91200" y="2819400"/>
            <a:ext cx="1831890" cy="47402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5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</a:t>
            </a:r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parfilekmer.chpl</a:t>
            </a:r>
            <a:r>
              <a:rPr lang="en-US" sz="2000" b="1" dirty="0"/>
              <a:t>' in the repository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parfilekmer.chpl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–-k=10                       # can also change k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203EF-2F07-D399-1A6F-8769EA890ACF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62355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/' subdirectory in the repository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Calls out to </a:t>
            </a:r>
            <a:r>
              <a:rPr lang="en-US" sz="1800" dirty="0" err="1"/>
              <a:t>libpng</a:t>
            </a:r>
            <a:r>
              <a:rPr lang="en-US" sz="1800" dirty="0"/>
              <a:t> to read and write PNG files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>
                <a:highlight>
                  <a:srgbClr val="FFFF00"/>
                </a:highlight>
              </a:rPr>
              <a:t>image_analysis_example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README.md</a:t>
            </a:r>
            <a:r>
              <a:rPr lang="en-US" sz="2000" b="1" dirty="0">
                <a:highlight>
                  <a:srgbClr val="FFFF00"/>
                </a:highlight>
              </a:rPr>
              <a:t>' explains how to compile and run it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when running 'main'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=out1.png --radius=10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=out2.png --radius=100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# Can also change the number of locales, but only up to the -N number given to </a:t>
            </a:r>
            <a:r>
              <a:rPr lang="en-US" dirty="0" err="1"/>
              <a:t>salloc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27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9E969-9CCE-B6B8-F26D-FFCD134A3050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69200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648449" cy="5096839"/>
          </a:xfrm>
        </p:spPr>
        <p:txBody>
          <a:bodyPr/>
          <a:lstStyle/>
          <a:p>
            <a:r>
              <a:rPr lang="en-US" sz="2400" b="1" dirty="0"/>
              <a:t>Generate code for GPUs</a:t>
            </a:r>
          </a:p>
          <a:p>
            <a:pPr lvl="1"/>
            <a:r>
              <a:rPr lang="en-US" dirty="0"/>
              <a:t>Support for NVIDIA and AMD GPUs</a:t>
            </a:r>
          </a:p>
          <a:p>
            <a:pPr lvl="1"/>
            <a:r>
              <a:rPr lang="en-US" dirty="0"/>
              <a:t>Exploring Intel support</a:t>
            </a:r>
            <a:endParaRPr lang="en-US" sz="800" dirty="0"/>
          </a:p>
          <a:p>
            <a:r>
              <a:rPr lang="en-US" sz="2400" b="1" dirty="0"/>
              <a:t>Chapel code calling CUDA examples</a:t>
            </a:r>
          </a:p>
          <a:p>
            <a:pPr lvl="1"/>
            <a:r>
              <a:rPr lang="en-US" sz="1800" dirty="0">
                <a:hlinkClick r:id="rId3"/>
              </a:rPr>
              <a:t>https://github.com/chapel-lang/chapel/blob/main/test/gpu/interop/stream/streamChpl.chpl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https://github.com/chapel-lang/chapel/blob/main/test/gpu/interop/cuBLAS/cuBLAS.chpl</a:t>
            </a:r>
            <a:endParaRPr lang="en-US" sz="1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Using the 'locale' concept to indicate execution and data allocation on GPUs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and 'foreach' loops are converted to kernels</a:t>
            </a:r>
          </a:p>
          <a:p>
            <a:pPr lvl="1"/>
            <a:r>
              <a:rPr lang="en-US" dirty="0"/>
              <a:t>Arrays declared within GPU </a:t>
            </a:r>
            <a:r>
              <a:rPr lang="en-US" dirty="0" err="1"/>
              <a:t>sublocale</a:t>
            </a:r>
            <a:r>
              <a:rPr lang="en-US" dirty="0"/>
              <a:t> code blocks are allocated on the GPU</a:t>
            </a:r>
            <a:endParaRPr lang="en-US" b="1" dirty="0"/>
          </a:p>
          <a:p>
            <a:r>
              <a:rPr lang="en-US" sz="2400" b="1" dirty="0"/>
              <a:t>For more info...</a:t>
            </a:r>
          </a:p>
          <a:p>
            <a:pPr lvl="1"/>
            <a:r>
              <a:rPr lang="en-US" dirty="0">
                <a:hlinkClick r:id="rId5"/>
              </a:rPr>
              <a:t>https://chapel-lang.org/docs/technotes/gpu.html</a:t>
            </a:r>
            <a:endParaRPr lang="en-US" dirty="0"/>
          </a:p>
          <a:p>
            <a:pPr lvl="1"/>
            <a:endParaRPr lang="en-US" sz="800" dirty="0"/>
          </a:p>
          <a:p>
            <a:pPr marL="228600" lvl="1" indent="0">
              <a:buNone/>
            </a:pPr>
            <a:endParaRPr lang="en-US" sz="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28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GPU Support in Chapel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6934200" y="909924"/>
            <a:ext cx="5257800" cy="4948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startGpuDiagnostics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operateOn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if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here.gpus.size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.gpus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r>
              <a:rPr lang="en-US" sz="1800" i="0" dirty="0">
                <a:solidFill>
                  <a:srgbClr val="0D5265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else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Same code can run on GPU or CPU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coforall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operateOn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loc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 [1..10]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foreach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a+=1;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stopGpuDiagnostics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038751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29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your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</p:cNvCxnSpPr>
          <p:nvPr/>
        </p:nvCxnSpPr>
        <p:spPr>
          <a:xfrm flipV="1">
            <a:off x="2233534" y="2312312"/>
            <a:ext cx="5728638" cy="4196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</p:cNvCxnSpPr>
          <p:nvPr/>
        </p:nvCxnSpPr>
        <p:spPr>
          <a:xfrm>
            <a:off x="6592028" y="2982363"/>
            <a:ext cx="1370144" cy="92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97853" y="4191000"/>
            <a:ext cx="2864319" cy="37056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On Perlmutter</a:t>
            </a:r>
          </a:p>
          <a:p>
            <a:pPr lvl="3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username@perlmutter.nersc.gov</a:t>
            </a:r>
            <a:endParaRPr lang="en-US" dirty="0"/>
          </a:p>
          <a:p>
            <a:pPr lvl="3"/>
            <a:r>
              <a:rPr lang="en-US" dirty="0" err="1"/>
              <a:t>salloc</a:t>
            </a:r>
            <a:r>
              <a:rPr lang="en-US" dirty="0"/>
              <a:t> --nodes 2 --</a:t>
            </a:r>
            <a:r>
              <a:rPr lang="en-US" dirty="0" err="1"/>
              <a:t>qos</a:t>
            </a:r>
            <a:r>
              <a:rPr lang="en-US" dirty="0"/>
              <a:t> interactive --time 01:00:00 --constraint </a:t>
            </a:r>
            <a:r>
              <a:rPr lang="en-US" dirty="0" err="1"/>
              <a:t>cpu</a:t>
            </a:r>
            <a:r>
              <a:rPr lang="en-US" dirty="0"/>
              <a:t> --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module load chapel</a:t>
            </a:r>
          </a:p>
          <a:p>
            <a:pPr lvl="3"/>
            <a:r>
              <a:rPr lang="en-US" dirty="0"/>
              <a:t>module unload </a:t>
            </a:r>
            <a:r>
              <a:rPr lang="en-US" dirty="0">
                <a:effectLst/>
              </a:rPr>
              <a:t>$(module --terse list 2&gt;&amp;1 | grep </a:t>
            </a:r>
            <a:r>
              <a:rPr lang="en-US" dirty="0" err="1">
                <a:effectLst/>
              </a:rPr>
              <a:t>PrgEnv</a:t>
            </a:r>
            <a:r>
              <a:rPr lang="en-US" dirty="0">
                <a:effectLst/>
              </a:rPr>
              <a:t>-)</a:t>
            </a:r>
          </a:p>
          <a:p>
            <a:pPr lvl="3"/>
            <a:r>
              <a:rPr lang="en-US" dirty="0"/>
              <a:t>module load </a:t>
            </a:r>
            <a:r>
              <a:rPr lang="en-US" dirty="0" err="1"/>
              <a:t>PrgEnv</a:t>
            </a:r>
            <a:r>
              <a:rPr lang="en-US" dirty="0"/>
              <a:t>-gnu module load cray-</a:t>
            </a:r>
            <a:r>
              <a:rPr lang="en-US" dirty="0" err="1"/>
              <a:t>pmi</a:t>
            </a:r>
            <a:endParaRPr lang="en-US" dirty="0"/>
          </a:p>
          <a:p>
            <a:pPr lvl="3"/>
            <a:r>
              <a:rPr lang="en-US" dirty="0">
                <a:effectLst/>
              </a:rPr>
              <a:t># Work around cxi provider bugs that limit memory registration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CHPL_RT_MAX_HEAP_SIZE=</a:t>
            </a:r>
            <a:r>
              <a:rPr lang="en-US" dirty="0">
                <a:effectLst/>
              </a:rPr>
              <a:t>"50%"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CHPL_LAUNCHER_MEM=unset</a:t>
            </a:r>
          </a:p>
          <a:p>
            <a:pPr lvl="3"/>
            <a:endParaRPr lang="en-US" dirty="0"/>
          </a:p>
          <a:p>
            <a:pPr lvl="3"/>
            <a:r>
              <a:rPr lang="en-US" dirty="0" err="1"/>
              <a:t>chpl</a:t>
            </a:r>
            <a:r>
              <a:rPr lang="en-US" dirty="0"/>
              <a:t> </a:t>
            </a:r>
            <a:r>
              <a:rPr lang="en-US" dirty="0" err="1"/>
              <a:t>helloTaskPar.chpl</a:t>
            </a:r>
            <a:endParaRPr lang="en-US" dirty="0"/>
          </a:p>
          <a:p>
            <a:pPr lvl="3"/>
            <a:r>
              <a:rPr lang="en-US" dirty="0"/>
              <a:t>./</a:t>
            </a:r>
            <a:r>
              <a:rPr lang="en-US" dirty="0" err="1"/>
              <a:t>helloTaskPar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2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pPr lvl="3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4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4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on Perlmutter</a:t>
            </a:r>
          </a:p>
        </p:txBody>
      </p:sp>
    </p:spTree>
    <p:extLst>
      <p:ext uri="{BB962C8B-B14F-4D97-AF65-F5344CB8AC3E}">
        <p14:creationId xmlns:p14="http://schemas.microsoft.com/office/powerpoint/2010/main" val="1029109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ED98B-4DC6-E742-A04C-8A6075103D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Performance vs. reference versions has become increasingly competitive over the past 6 months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D66B3-C9BA-8B4B-B28E-335BC75B0A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5AB0D-56C2-3648-AFDE-B3A6689C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Triad: Performance vs. Reference versions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2E968-DBD8-9F54-47A5-0312AB22B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7" y="1295400"/>
            <a:ext cx="5715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908C0-C850-A022-B829-DAEA41F8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8" y="12954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79487-711E-FB59-CC2F-26D477549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Primers</a:t>
            </a:r>
          </a:p>
          <a:p>
            <a:pPr lvl="1"/>
            <a:r>
              <a:rPr lang="en-US" dirty="0">
                <a:hlinkClick r:id="rId3"/>
              </a:rPr>
              <a:t>https://chapel-lang.org/docs/primers/index.html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 posts for Advent of Code</a:t>
            </a:r>
          </a:p>
          <a:p>
            <a:pPr lvl="1"/>
            <a:r>
              <a:rPr lang="en-US" dirty="0">
                <a:hlinkClick r:id="rId4"/>
              </a:rPr>
              <a:t>https://chapel-lang.org/blog/index.html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Test directory in main repository</a:t>
            </a:r>
          </a:p>
          <a:p>
            <a:pPr lvl="1"/>
            <a:r>
              <a:rPr lang="en-US" dirty="0">
                <a:hlinkClick r:id="rId5"/>
              </a:rPr>
              <a:t>https://github.com/chapel-lang/chapel/tree/main/test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5734C-0C84-B09C-A4FF-04E2937A5D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6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6"/>
                </a:buBlip>
              </a:pPr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1FDE6-D560-1ABB-9C64-939711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Chapel Examples</a:t>
            </a:r>
          </a:p>
        </p:txBody>
      </p:sp>
    </p:spTree>
    <p:extLst>
      <p:ext uri="{BB962C8B-B14F-4D97-AF65-F5344CB8AC3E}">
        <p14:creationId xmlns:p14="http://schemas.microsoft.com/office/powerpoint/2010/main" val="389348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F2B0F-2B76-884E-AEA3-4429C9C32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Takeaways</a:t>
            </a:r>
          </a:p>
          <a:p>
            <a:pPr lvl="1"/>
            <a:r>
              <a:rPr lang="en-US" dirty="0"/>
              <a:t>Chapel is a general-purpose programming language designed to leverage parallelism</a:t>
            </a:r>
          </a:p>
          <a:p>
            <a:pPr lvl="1"/>
            <a:r>
              <a:rPr lang="en-US" dirty="0"/>
              <a:t>It is being used in some large production codes</a:t>
            </a:r>
          </a:p>
          <a:p>
            <a:pPr lvl="1"/>
            <a:r>
              <a:rPr lang="en-US" dirty="0"/>
              <a:t>Our team is responsive to user questions and would enjoy having you participate in our community</a:t>
            </a:r>
          </a:p>
          <a:p>
            <a:pPr lvl="1"/>
            <a:endParaRPr lang="en-US" sz="800" dirty="0"/>
          </a:p>
          <a:p>
            <a:r>
              <a:rPr lang="en-US" sz="2400" b="1" dirty="0"/>
              <a:t>How to get more help</a:t>
            </a:r>
          </a:p>
          <a:p>
            <a:pPr lvl="1"/>
            <a:r>
              <a:rPr lang="en-US" sz="2200" dirty="0"/>
              <a:t>Ask the Chapel team and users questions on discourse, </a:t>
            </a:r>
            <a:r>
              <a:rPr lang="en-US" sz="2200" dirty="0" err="1"/>
              <a:t>gitter</a:t>
            </a:r>
            <a:r>
              <a:rPr lang="en-US" sz="2200" dirty="0"/>
              <a:t>, or stack overflow</a:t>
            </a:r>
          </a:p>
          <a:p>
            <a:pPr lvl="1"/>
            <a:r>
              <a:rPr lang="en-US" sz="2200" dirty="0"/>
              <a:t>Also feel free to email me at </a:t>
            </a:r>
            <a:r>
              <a:rPr lang="en-US" sz="2200" dirty="0" err="1"/>
              <a:t>michelle.strout@hpe.com</a:t>
            </a: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b="1" dirty="0"/>
              <a:t>Engaging with the community</a:t>
            </a:r>
          </a:p>
          <a:p>
            <a:pPr lvl="1"/>
            <a:r>
              <a:rPr lang="en-US" dirty="0"/>
              <a:t>Share your sample codes with us and your research community!</a:t>
            </a:r>
          </a:p>
          <a:p>
            <a:pPr lvl="1"/>
            <a:r>
              <a:rPr lang="en-US" dirty="0"/>
              <a:t>Join us at our free, virtual workshop in June, </a:t>
            </a:r>
            <a:r>
              <a:rPr lang="en-US" dirty="0">
                <a:hlinkClick r:id="rId3"/>
              </a:rPr>
              <a:t>https://chapel-lang.org/CHIUW.html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719B-6BF1-5949-B671-5DA5FA6B8C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DBA4-908D-6243-ABF8-9C2C0C7C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Summary</a:t>
            </a:r>
          </a:p>
        </p:txBody>
      </p:sp>
    </p:spTree>
    <p:extLst>
      <p:ext uri="{BB962C8B-B14F-4D97-AF65-F5344CB8AC3E}">
        <p14:creationId xmlns:p14="http://schemas.microsoft.com/office/powerpoint/2010/main" val="168501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0867-3F81-494C-8295-92D9735A41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Chapel homepage: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https://chapel-lang.org</a:t>
            </a:r>
            <a:endParaRPr lang="en-US" dirty="0"/>
          </a:p>
          <a:p>
            <a:pPr lvl="1"/>
            <a:r>
              <a:rPr lang="en-US" dirty="0"/>
              <a:t>(points to all other resources)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Social Media: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hlinkClick r:id="rId4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Facebook: </a:t>
            </a:r>
            <a:r>
              <a:rPr lang="en-US" dirty="0">
                <a:hlinkClick r:id="rId5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sz="1600" dirty="0">
                <a:hlinkClick r:id="rId6"/>
              </a:rPr>
              <a:t>http://www.youtube.com/c/ChapelParallelProgrammingLanguage</a:t>
            </a:r>
            <a:r>
              <a:rPr lang="en-US" sz="1600" dirty="0"/>
              <a:t> 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Community Discussion / Support:</a:t>
            </a:r>
          </a:p>
          <a:p>
            <a:pPr lvl="1"/>
            <a:r>
              <a:rPr lang="en-US" dirty="0"/>
              <a:t>Discourse: </a:t>
            </a:r>
            <a:r>
              <a:rPr lang="en-US" dirty="0">
                <a:hlinkClick r:id="rId7"/>
              </a:rPr>
              <a:t>https://chapel.discourse.group/</a:t>
            </a:r>
            <a:endParaRPr lang="en-US" dirty="0"/>
          </a:p>
          <a:p>
            <a:pPr lvl="1"/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https://gitter.im/chapel-lang/chapel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US" dirty="0"/>
              <a:t>Stack Overflow: </a:t>
            </a:r>
            <a:r>
              <a:rPr lang="en-US" sz="1800" dirty="0">
                <a:hlinkClick r:id="rId9"/>
              </a:rPr>
              <a:t>https://stackoverflow.com/questions/tagged/chapel</a:t>
            </a:r>
            <a:endParaRPr lang="en-US" dirty="0"/>
          </a:p>
          <a:p>
            <a:pPr lvl="1"/>
            <a:r>
              <a:rPr lang="en-US" dirty="0"/>
              <a:t>GitHub Issues: </a:t>
            </a:r>
            <a:r>
              <a:rPr lang="en-US" dirty="0">
                <a:hlinkClick r:id="rId10"/>
              </a:rPr>
              <a:t>https://github.com/chapel-lang/chapel/issues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A274-DDE0-2341-AC71-900740647F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11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11"/>
                </a:buBlip>
                <a:tabLst/>
                <a:defRPr/>
              </a:pPr>
              <a:t>33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9513-E95A-C148-BA92-1D880038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Resources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3289C6-51FE-F342-B48E-EC261E5DE4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1004342"/>
            <a:ext cx="4710029" cy="45212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89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Chapel is a general-purpose programming language that provides</a:t>
            </a:r>
          </a:p>
          <a:p>
            <a:pPr marL="363466" lvl="1" indent="0">
              <a:buNone/>
            </a:pPr>
            <a:r>
              <a:rPr lang="en-US" sz="2400" b="1" dirty="0"/>
              <a:t>ease of parallel programming,</a:t>
            </a:r>
          </a:p>
          <a:p>
            <a:pPr marL="363466" lvl="1" indent="0">
              <a:buNone/>
            </a:pPr>
            <a:r>
              <a:rPr lang="en-US" sz="2400" b="1" dirty="0"/>
              <a:t>high performance,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portability.</a:t>
            </a:r>
          </a:p>
          <a:p>
            <a:pPr marL="363466" lvl="1" indent="0">
              <a:buNone/>
            </a:pPr>
            <a:endParaRPr lang="en-US" sz="2400" dirty="0"/>
          </a:p>
          <a:p>
            <a:pPr marL="134866" indent="0">
              <a:buNone/>
            </a:pPr>
            <a:r>
              <a:rPr lang="en-US" sz="2600" dirty="0"/>
              <a:t>And is being used in applications in various ways:</a:t>
            </a:r>
          </a:p>
          <a:p>
            <a:pPr marL="363466" lvl="1" indent="0">
              <a:buNone/>
            </a:pPr>
            <a:r>
              <a:rPr lang="en-US" sz="2400" b="1" dirty="0"/>
              <a:t>refactoring</a:t>
            </a:r>
            <a:r>
              <a:rPr lang="en-US" sz="2400" dirty="0"/>
              <a:t> existing codes,</a:t>
            </a:r>
          </a:p>
          <a:p>
            <a:pPr marL="363466" lvl="1" indent="0">
              <a:buNone/>
            </a:pPr>
            <a:r>
              <a:rPr lang="en-US" sz="2400" b="1" dirty="0"/>
              <a:t>developing</a:t>
            </a:r>
            <a:r>
              <a:rPr lang="en-US" sz="2400" dirty="0"/>
              <a:t> new codes,</a:t>
            </a:r>
          </a:p>
          <a:p>
            <a:pPr marL="363466" lvl="1" indent="0">
              <a:buNone/>
            </a:pPr>
            <a:r>
              <a:rPr lang="en-US" sz="2400" dirty="0"/>
              <a:t>serving high performance to Python codes </a:t>
            </a:r>
            <a:r>
              <a:rPr lang="en-US" sz="2400" b="1" dirty="0"/>
              <a:t>(Chapel server with Python client),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providing distributed and shared memory parallelism </a:t>
            </a:r>
            <a:r>
              <a:rPr lang="en-US" sz="2400" dirty="0"/>
              <a:t>for existing codes.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72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Nodes and Within Nodes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12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Think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2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helloTaskPar.chpl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5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772400" y="902120"/>
            <a:ext cx="30480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‘here’ refers to the locale on which we’re currently running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86200" y="1206920"/>
            <a:ext cx="3886200" cy="7742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333BB-35EC-C349-BDCB-0E1205251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00600" y="1206920"/>
            <a:ext cx="2971800" cy="16124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2142614"/>
            <a:ext cx="228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7620000" y="1837814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many processing units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(think “cores”) does my locale have?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C2E8D3-1675-DE4F-AF11-509CCB276EE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43600" y="2961275"/>
            <a:ext cx="23639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B5F45841-8BB7-E04F-BAF6-3FCD08E01B8D}"/>
              </a:ext>
            </a:extLst>
          </p:cNvPr>
          <p:cNvSpPr/>
          <p:nvPr/>
        </p:nvSpPr>
        <p:spPr bwMode="ltGray">
          <a:xfrm>
            <a:off x="8307572" y="2743200"/>
            <a:ext cx="2436628" cy="43615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my locale’s name?</a:t>
            </a:r>
          </a:p>
        </p:txBody>
      </p:sp>
    </p:spTree>
    <p:extLst>
      <p:ext uri="{BB962C8B-B14F-4D97-AF65-F5344CB8AC3E}">
        <p14:creationId xmlns:p14="http://schemas.microsoft.com/office/powerpoint/2010/main" val="37278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F216C-039E-234F-B696-00CC9C9DE54E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257800" y="2362200"/>
            <a:ext cx="32004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8458200" y="20574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'coforall’ loop executes each iteration as an independent task</a:t>
            </a:r>
          </a:p>
        </p:txBody>
      </p:sp>
    </p:spTree>
    <p:extLst>
      <p:ext uri="{BB962C8B-B14F-4D97-AF65-F5344CB8AC3E}">
        <p14:creationId xmlns:p14="http://schemas.microsoft.com/office/powerpoint/2010/main" val="22920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E01CEC0A-754E-4C29-9093-6C5C4E8C7284}" vid="{C4F1D16E-1AE6-4310-A166-1D00B7EABDC5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25325</TotalTime>
  <Words>4022</Words>
  <Application>Microsoft Macintosh PowerPoint</Application>
  <PresentationFormat>Widescreen</PresentationFormat>
  <Paragraphs>634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CharisSIL</vt:lpstr>
      <vt:lpstr>Courier New</vt:lpstr>
      <vt:lpstr>MetricHPE</vt:lpstr>
      <vt:lpstr>MetricHPE Black</vt:lpstr>
      <vt:lpstr>MetricHPE Light</vt:lpstr>
      <vt:lpstr>Source Sans Pro</vt:lpstr>
      <vt:lpstr>HPE_Standard_Metric_16x9_080117</vt:lpstr>
      <vt:lpstr>Introduction to Chapel Parallel Programming Language</vt:lpstr>
      <vt:lpstr>How to Participate in this Tutorial (Perlmutter &amp; AWS on Next Slide)</vt:lpstr>
      <vt:lpstr>How to Participate in this Tutorial on Perlmutter</vt:lpstr>
      <vt:lpstr>Chapel Programming Language</vt:lpstr>
      <vt:lpstr>Parallelism Across Nodes and Within Nodes</vt:lpstr>
      <vt:lpstr>Chapel Execution Model and Terminology: Locales</vt:lpstr>
      <vt:lpstr>Task-Parallel “Hello world”</vt:lpstr>
      <vt:lpstr>Task-Parallel “Hello world”</vt:lpstr>
      <vt:lpstr>Task-Parallel “Hello world”</vt:lpstr>
      <vt:lpstr>Task-Parallel “Hello world”</vt:lpstr>
      <vt:lpstr>Task-Parallel “Hello world” (Distributed version)</vt:lpstr>
      <vt:lpstr>Task-Parallel “Hello world” (Distributed version)</vt:lpstr>
      <vt:lpstr>2D Heat Diffusion Example</vt:lpstr>
      <vt:lpstr>Learning Objectives For Today's Tutorial</vt:lpstr>
      <vt:lpstr>Programing in Chapel</vt:lpstr>
      <vt:lpstr>Current Chapel Team at HPE FIXME: Update Pictures</vt:lpstr>
      <vt:lpstr>Applications of Chapel: Links to Users’ Talks (slides + Video)</vt:lpstr>
      <vt:lpstr>Highlights of Chapel Usage</vt:lpstr>
      <vt:lpstr>Learning Objectives For Today's Tutorial</vt:lpstr>
      <vt:lpstr>How to Participate in this Tutorial (Perlmutter on Next Slide)</vt:lpstr>
      <vt:lpstr>How to Participate in this Tutorial on Perlmutter</vt:lpstr>
      <vt:lpstr>2D Heat Diffusion Example</vt:lpstr>
      <vt:lpstr>K-mer Counting from Bioinformatics </vt:lpstr>
      <vt:lpstr>Experimenting with the k-mer Example</vt:lpstr>
      <vt:lpstr>Analyzing Multiple Files Using PArallelism</vt:lpstr>
      <vt:lpstr>Processing Files in Parallel</vt:lpstr>
      <vt:lpstr>Image Processing Example</vt:lpstr>
      <vt:lpstr>Appendix: GPU Support in Chapel</vt:lpstr>
      <vt:lpstr>Stream Triad: Distributed Memory, GPUs AND CPUS</vt:lpstr>
      <vt:lpstr>Stream Triad: Performance vs. Reference versions </vt:lpstr>
      <vt:lpstr>Other Chapel Examples</vt:lpstr>
      <vt:lpstr>Tutorial Summary</vt:lpstr>
      <vt:lpstr>Chapel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Brad Chamberlain</dc:creator>
  <cp:lastModifiedBy>Strout, Michelle</cp:lastModifiedBy>
  <cp:revision>936</cp:revision>
  <cp:lastPrinted>2023-02-03T03:28:37Z</cp:lastPrinted>
  <dcterms:created xsi:type="dcterms:W3CDTF">2020-09-26T01:43:33Z</dcterms:created>
  <dcterms:modified xsi:type="dcterms:W3CDTF">2023-07-21T03:04:46Z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